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9" r:id="rId12"/>
    <p:sldId id="272" r:id="rId13"/>
    <p:sldId id="273" r:id="rId14"/>
    <p:sldId id="274" r:id="rId15"/>
    <p:sldId id="275" r:id="rId16"/>
    <p:sldId id="276" r:id="rId17"/>
    <p:sldId id="277" r:id="rId18"/>
    <p:sldId id="27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11EF-7F45-4287-B120-9CD0C0EEE66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5AF6-BAB5-4D34-B2EC-B7B7942AD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8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11EF-7F45-4287-B120-9CD0C0EEE66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5AF6-BAB5-4D34-B2EC-B7B7942AD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9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11EF-7F45-4287-B120-9CD0C0EEE66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5AF6-BAB5-4D34-B2EC-B7B7942AD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1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11EF-7F45-4287-B120-9CD0C0EEE66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5AF6-BAB5-4D34-B2EC-B7B7942AD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2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11EF-7F45-4287-B120-9CD0C0EEE66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5AF6-BAB5-4D34-B2EC-B7B7942AD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0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11EF-7F45-4287-B120-9CD0C0EEE66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5AF6-BAB5-4D34-B2EC-B7B7942AD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5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11EF-7F45-4287-B120-9CD0C0EEE66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5AF6-BAB5-4D34-B2EC-B7B7942AD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2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11EF-7F45-4287-B120-9CD0C0EEE66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5AF6-BAB5-4D34-B2EC-B7B7942AD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7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11EF-7F45-4287-B120-9CD0C0EEE66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5AF6-BAB5-4D34-B2EC-B7B7942AD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7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11EF-7F45-4287-B120-9CD0C0EEE66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5AF6-BAB5-4D34-B2EC-B7B7942AD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9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11EF-7F45-4287-B120-9CD0C0EEE66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5AF6-BAB5-4D34-B2EC-B7B7942AD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A11EF-7F45-4287-B120-9CD0C0EEE66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75AF6-BAB5-4D34-B2EC-B7B7942AD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3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Reasoning and Proof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423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p. 117 #5, 7, 8, 10, 12, 13, 23, 24</a:t>
            </a:r>
            <a:br>
              <a:rPr lang="en-US" dirty="0" smtClean="0"/>
            </a:br>
            <a:r>
              <a:rPr lang="en-US" dirty="0" smtClean="0"/>
              <a:t>Challenge: pp. 118-119 #25-28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865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2-6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en-US" dirty="0" smtClean="0"/>
              <a:t>_____________________________________________________________</a:t>
            </a:r>
            <a:endParaRPr lang="en-US" dirty="0"/>
          </a:p>
          <a:p>
            <a:pPr marL="914400"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en-US" dirty="0" smtClean="0"/>
              <a:t>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518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 about Angles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8404647"/>
              </p:ext>
            </p:extLst>
          </p:nvPr>
        </p:nvGraphicFramePr>
        <p:xfrm>
          <a:off x="838200" y="1825625"/>
          <a:ext cx="10515600" cy="4572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45158"/>
                <a:gridCol w="7670442"/>
              </a:tblGrid>
              <a:tr h="557408">
                <a:tc>
                  <a:txBody>
                    <a:bodyPr/>
                    <a:lstStyle/>
                    <a:p>
                      <a:r>
                        <a:rPr lang="en-US" dirty="0" smtClean="0"/>
                        <a:t>Vertical Angles Theorem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557408">
                <a:tc>
                  <a:txBody>
                    <a:bodyPr/>
                    <a:lstStyle/>
                    <a:p>
                      <a:r>
                        <a:rPr lang="en-US" dirty="0" smtClean="0"/>
                        <a:t>Congruent Supplements Theorem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</a:tr>
              <a:tr h="557408">
                <a:tc>
                  <a:txBody>
                    <a:bodyPr/>
                    <a:lstStyle/>
                    <a:p>
                      <a:r>
                        <a:rPr lang="en-US" dirty="0" smtClean="0"/>
                        <a:t>Congruent Complements</a:t>
                      </a:r>
                      <a:r>
                        <a:rPr lang="en-US" baseline="0" dirty="0" smtClean="0"/>
                        <a:t> Theorem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557408">
                <a:tc>
                  <a:txBody>
                    <a:bodyPr/>
                    <a:lstStyle/>
                    <a:p>
                      <a:r>
                        <a:rPr lang="en-US" dirty="0" smtClean="0"/>
                        <a:t>Right Angles (Th. 2-4)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557408">
                <a:tc>
                  <a:txBody>
                    <a:bodyPr/>
                    <a:lstStyle/>
                    <a:p>
                      <a:r>
                        <a:rPr lang="en-US" dirty="0" smtClean="0"/>
                        <a:t>Congruent, Supplementary</a:t>
                      </a:r>
                      <a:r>
                        <a:rPr lang="en-US" baseline="0" dirty="0" smtClean="0"/>
                        <a:t> Angles (Th. 2-5)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644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the Vertical Angles Theorem	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1 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3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𝑎𝑟𝑒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𝑣𝑒𝑟𝑡𝑖𝑐𝑎𝑙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𝑎𝑛𝑔𝑙𝑒𝑠</m:t>
                    </m:r>
                  </m:oMath>
                </a14:m>
                <a:endParaRPr lang="en-US" b="0" dirty="0" smtClean="0">
                  <a:sym typeface="Symbol" panose="05050102010706020507" pitchFamily="18" charset="2"/>
                </a:endParaRPr>
              </a:p>
              <a:p>
                <a:r>
                  <a:rPr lang="en-US" dirty="0" smtClean="0"/>
                  <a:t>Prove: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1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3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7824989" y="1998095"/>
            <a:ext cx="3528811" cy="1477328"/>
            <a:chOff x="7933386" y="2255673"/>
            <a:chExt cx="3528811" cy="147732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7933386" y="2653048"/>
              <a:ext cx="3528811" cy="68258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7933386" y="2615484"/>
              <a:ext cx="3376411" cy="757707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8274675" y="2255673"/>
              <a:ext cx="2846231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r>
                <a:rPr lang="en-US" dirty="0" smtClean="0"/>
                <a:t>	       2</a:t>
              </a:r>
            </a:p>
            <a:p>
              <a:r>
                <a:rPr lang="en-US" dirty="0" smtClean="0"/>
                <a:t>          1		3	</a:t>
              </a:r>
              <a:r>
                <a:rPr lang="en-US" dirty="0"/>
                <a:t>	</a:t>
              </a:r>
            </a:p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6838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Vertical Angles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value of x?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8105" y="1825625"/>
            <a:ext cx="2774900" cy="186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713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Using the Vertical Angles Theorem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1 </m:t>
                    </m:r>
                    <m:r>
                      <a:rPr lang="en-US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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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Prove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2 </m:t>
                    </m:r>
                    <m:r>
                      <a:rPr lang="en-US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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3 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7329" y="1825625"/>
            <a:ext cx="2133107" cy="2033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993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Proofs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paragraph proof is written as _____________________ in a paragraph. </a:t>
                </a:r>
              </a:p>
              <a:p>
                <a:r>
                  <a:rPr lang="en-US" dirty="0" smtClean="0"/>
                  <a:t>Example of a paragraph proof:</a:t>
                </a:r>
                <a:endParaRPr lang="en-US" dirty="0"/>
              </a:p>
              <a:p>
                <a:pPr lvl="1"/>
                <a:r>
                  <a:rPr lang="en-US" dirty="0"/>
                  <a:t>Given: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1  4 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Prove: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2  3 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Proof: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1  4 </m:t>
                    </m:r>
                  </m:oMath>
                </a14:m>
                <a:r>
                  <a:rPr lang="en-US" dirty="0" smtClean="0"/>
                  <a:t>is _________.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 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en-US" dirty="0" smtClean="0"/>
                  <a:t>because _________________ are congruent. By the ______________________________________,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1  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2.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1  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en-US" dirty="0" smtClean="0"/>
                  <a:t>because vertical angles are congruent. By the __________________ ___________________________,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 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3.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6234" y="2894571"/>
            <a:ext cx="1543728" cy="147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835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Paragraph Proof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1 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and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2</m:t>
                    </m:r>
                  </m:oMath>
                </a14:m>
                <a:r>
                  <a:rPr lang="en-US" dirty="0" smtClean="0"/>
                  <a:t> are supplementary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and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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3</m:t>
                    </m:r>
                  </m:oMath>
                </a14:m>
                <a:r>
                  <a:rPr lang="en-US" dirty="0"/>
                  <a:t> are </a:t>
                </a:r>
                <a:r>
                  <a:rPr lang="en-US" dirty="0" smtClean="0"/>
                  <a:t>supplementary</a:t>
                </a:r>
              </a:p>
              <a:p>
                <a:r>
                  <a:rPr lang="en-US" dirty="0" smtClean="0"/>
                  <a:t>Prove: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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3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660" y="2914075"/>
            <a:ext cx="6095600" cy="10872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12924" y="3457684"/>
            <a:ext cx="463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79724" y="3493949"/>
            <a:ext cx="463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205033" y="3457684"/>
            <a:ext cx="463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687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pp. 125-126 #12, 17, 23, 30</a:t>
            </a:r>
            <a:br>
              <a:rPr lang="en-US" dirty="0" smtClean="0"/>
            </a:br>
            <a:r>
              <a:rPr lang="en-US" dirty="0" smtClean="0"/>
              <a:t>Challenge: p. 127 #33-35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02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2-5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</a:t>
            </a:r>
          </a:p>
          <a:p>
            <a:pPr marL="914400"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lphaLcParenR"/>
            </a:pPr>
            <a:r>
              <a:rPr lang="en-US" dirty="0" smtClean="0"/>
              <a:t>_____________________________________________________________</a:t>
            </a:r>
            <a:endParaRPr lang="en-US" dirty="0" smtClean="0"/>
          </a:p>
          <a:p>
            <a:pPr marL="1371600" lvl="2" indent="-457200">
              <a:buFont typeface="+mj-lt"/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26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Equality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656136"/>
              </p:ext>
            </p:extLst>
          </p:nvPr>
        </p:nvGraphicFramePr>
        <p:xfrm>
          <a:off x="838200" y="1825625"/>
          <a:ext cx="10515600" cy="445926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45158"/>
                <a:gridCol w="7670442"/>
              </a:tblGrid>
              <a:tr h="557408"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 Property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7408">
                <a:tc>
                  <a:txBody>
                    <a:bodyPr/>
                    <a:lstStyle/>
                    <a:p>
                      <a:r>
                        <a:rPr lang="en-US" dirty="0" smtClean="0"/>
                        <a:t>Subtraction 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7408">
                <a:tc>
                  <a:txBody>
                    <a:bodyPr/>
                    <a:lstStyle/>
                    <a:p>
                      <a:r>
                        <a:rPr lang="en-US" dirty="0" smtClean="0"/>
                        <a:t>Multiplication 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7408">
                <a:tc>
                  <a:txBody>
                    <a:bodyPr/>
                    <a:lstStyle/>
                    <a:p>
                      <a:r>
                        <a:rPr lang="en-US" dirty="0" smtClean="0"/>
                        <a:t>Division 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7408">
                <a:tc>
                  <a:txBody>
                    <a:bodyPr/>
                    <a:lstStyle/>
                    <a:p>
                      <a:r>
                        <a:rPr lang="en-US" dirty="0" smtClean="0"/>
                        <a:t>Reflexive 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7408">
                <a:tc>
                  <a:txBody>
                    <a:bodyPr/>
                    <a:lstStyle/>
                    <a:p>
                      <a:r>
                        <a:rPr lang="en-US" dirty="0" smtClean="0"/>
                        <a:t>Symmetric 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7408">
                <a:tc>
                  <a:txBody>
                    <a:bodyPr/>
                    <a:lstStyle/>
                    <a:p>
                      <a:r>
                        <a:rPr lang="en-US" dirty="0" smtClean="0"/>
                        <a:t>Transitive</a:t>
                      </a:r>
                      <a:r>
                        <a:rPr lang="en-US" baseline="0" dirty="0" smtClean="0"/>
                        <a:t> 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7408">
                <a:tc>
                  <a:txBody>
                    <a:bodyPr/>
                    <a:lstStyle/>
                    <a:p>
                      <a:r>
                        <a:rPr lang="en-US" dirty="0" smtClean="0"/>
                        <a:t>Substitution 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95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Properties to Justify Steps when Solving Equations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What </a:t>
                </a:r>
                <a:r>
                  <a:rPr lang="en-US" dirty="0" smtClean="0"/>
                  <a:t>is the value of x? Justify each step</a:t>
                </a:r>
                <a:r>
                  <a:rPr lang="en-US" dirty="0" smtClean="0"/>
                  <a:t>.</a:t>
                </a:r>
                <a:endParaRPr lang="en-US" dirty="0"/>
              </a:p>
              <a:p>
                <a:r>
                  <a:rPr lang="en-US" dirty="0" smtClean="0"/>
                  <a:t>Given: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bisects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𝑅𝐴𝑁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8646" y="2087041"/>
            <a:ext cx="3941869" cy="1776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892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Congruence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952318"/>
              </p:ext>
            </p:extLst>
          </p:nvPr>
        </p:nvGraphicFramePr>
        <p:xfrm>
          <a:off x="838200" y="1825625"/>
          <a:ext cx="10515600" cy="2743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45158"/>
                <a:gridCol w="7670442"/>
              </a:tblGrid>
              <a:tr h="557408">
                <a:tc>
                  <a:txBody>
                    <a:bodyPr/>
                    <a:lstStyle/>
                    <a:p>
                      <a:r>
                        <a:rPr lang="en-US" dirty="0" smtClean="0"/>
                        <a:t>Reflexive 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557408">
                <a:tc>
                  <a:txBody>
                    <a:bodyPr/>
                    <a:lstStyle/>
                    <a:p>
                      <a:r>
                        <a:rPr lang="en-US" dirty="0" smtClean="0"/>
                        <a:t>Symmetric 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</a:tr>
              <a:tr h="557408">
                <a:tc>
                  <a:txBody>
                    <a:bodyPr/>
                    <a:lstStyle/>
                    <a:p>
                      <a:r>
                        <a:rPr lang="en-US" dirty="0" smtClean="0"/>
                        <a:t>Transitive</a:t>
                      </a:r>
                      <a:r>
                        <a:rPr lang="en-US" baseline="0" dirty="0" smtClean="0"/>
                        <a:t> 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938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Properties of Equality and Congruence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What is the name of the property of equality or congruence that justifies going from the first statement to the second statement?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+9=19</m:t>
                    </m:r>
                  </m:oMath>
                </a14:m>
                <a:r>
                  <a:rPr lang="en-US" b="0" dirty="0" smtClean="0"/>
                  <a:t>	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𝑇</m:t>
                    </m:r>
                  </m:oMath>
                </a14:m>
                <a:r>
                  <a:rPr lang="en-US" b="0" dirty="0" smtClean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 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𝑊</m:t>
                    </m:r>
                  </m:oMath>
                </a14:m>
                <a:r>
                  <a:rPr lang="en-US" b="0" dirty="0" smtClean="0"/>
                  <a:t> and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𝑊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 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𝐿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US" dirty="0" smtClean="0"/>
                  <a:t>		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𝑇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𝐸</m:t>
                    </m:r>
                  </m:oMath>
                </a14:m>
                <a:r>
                  <a:rPr lang="en-US" dirty="0" smtClean="0"/>
                  <a:t>	</a:t>
                </a:r>
                <a:r>
                  <a:rPr lang="en-US" dirty="0"/>
                  <a:t> </a:t>
                </a:r>
                <a:r>
                  <a:rPr lang="en-US" dirty="0" smtClean="0"/>
                  <a:t>         </a:t>
                </a:r>
                <a:r>
                  <a:rPr lang="en-US" dirty="0" smtClean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𝑂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 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𝐿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3348507" y="3258355"/>
            <a:ext cx="12879" cy="28333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965324" y="3258355"/>
            <a:ext cx="12879" cy="28333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257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Two-Column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proof is a convincing argument that uses _____________________ (reasoning logically from given statements or facts)</a:t>
            </a:r>
          </a:p>
          <a:p>
            <a:r>
              <a:rPr lang="en-US" dirty="0" smtClean="0"/>
              <a:t>Two column proofs list ______________________ on the left and ________________________ on the right.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 first statement is usually the ___________________________________.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Each statement must follow logically from ____________________________.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 last statement is what you _____________________________________.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29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Two-Column Proof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𝐶𝐷</m:t>
                        </m:r>
                      </m:e>
                    </m:acc>
                  </m:oMath>
                </a14:m>
                <a:endParaRPr lang="en-US" dirty="0" smtClean="0"/>
              </a:p>
              <a:p>
                <a:r>
                  <a:rPr lang="en-US" dirty="0" smtClean="0"/>
                  <a:t>Prove: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9097" y="1590121"/>
            <a:ext cx="3932303" cy="8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003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Two-Column Proof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1=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3</m:t>
                    </m:r>
                  </m:oMath>
                </a14:m>
                <a:endParaRPr lang="en-US" b="0" dirty="0" smtClean="0">
                  <a:sym typeface="Symbol" panose="05050102010706020507" pitchFamily="18" charset="2"/>
                </a:endParaRPr>
              </a:p>
              <a:p>
                <a:r>
                  <a:rPr lang="en-US" dirty="0" smtClean="0"/>
                  <a:t>Prove: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𝐴𝐸𝐶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𝐷𝐸𝐵</m:t>
                    </m:r>
                  </m:oMath>
                </a14:m>
                <a:endParaRPr lang="en-US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9606" y="1825625"/>
            <a:ext cx="2274194" cy="1793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3848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4762</TotalTime>
  <Words>394</Words>
  <Application>Microsoft Office PowerPoint</Application>
  <PresentationFormat>Widescreen</PresentationFormat>
  <Paragraphs>82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Symbol</vt:lpstr>
      <vt:lpstr>Office Theme</vt:lpstr>
      <vt:lpstr>Chapter 2</vt:lpstr>
      <vt:lpstr>2-5 Objectives</vt:lpstr>
      <vt:lpstr>Properties of Equality</vt:lpstr>
      <vt:lpstr>Using Properties to Justify Steps when Solving Equations</vt:lpstr>
      <vt:lpstr>Properties of Congruence</vt:lpstr>
      <vt:lpstr>Using Properties of Equality and Congruence</vt:lpstr>
      <vt:lpstr>Two-Column Proofs</vt:lpstr>
      <vt:lpstr>Writing a Two-Column Proof</vt:lpstr>
      <vt:lpstr>Writing a Two-Column Proof</vt:lpstr>
      <vt:lpstr>Practice: p. 117 #5, 7, 8, 10, 12, 13, 23, 24 Challenge: pp. 118-119 #25-28</vt:lpstr>
      <vt:lpstr>2-6 Objectives </vt:lpstr>
      <vt:lpstr>Theorems about Angles</vt:lpstr>
      <vt:lpstr>Proving the Vertical Angles Theorem </vt:lpstr>
      <vt:lpstr>Using the Vertical Angles Theorem</vt:lpstr>
      <vt:lpstr>Proof Using the Vertical Angles Theorem</vt:lpstr>
      <vt:lpstr>Paragraph Proofs</vt:lpstr>
      <vt:lpstr>Writing a Paragraph Proof</vt:lpstr>
      <vt:lpstr>Practice: pp. 125-126 #12, 17, 23, 30 Challenge: p. 127 #33-35</vt:lpstr>
    </vt:vector>
  </TitlesOfParts>
  <Company>Lenawee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>Smith, Abbey</dc:creator>
  <cp:lastModifiedBy>Smith, Abbey</cp:lastModifiedBy>
  <cp:revision>52</cp:revision>
  <dcterms:created xsi:type="dcterms:W3CDTF">2015-11-02T15:12:47Z</dcterms:created>
  <dcterms:modified xsi:type="dcterms:W3CDTF">2016-01-25T15:22:28Z</dcterms:modified>
</cp:coreProperties>
</file>